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17F341-8403-4847-9C37-1B3077FFB0D9}" v="19" dt="2020-03-10T16:36:02.6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E835224-CF81-425F-A2E0-C6749543699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D7985EE-03B2-4591-A6A1-39C96A75BB94}">
      <dgm:prSet/>
      <dgm:spPr/>
      <dgm:t>
        <a:bodyPr/>
        <a:lstStyle/>
        <a:p>
          <a:r>
            <a:rPr lang="en-US"/>
            <a:t>Board Game Geek</a:t>
          </a:r>
        </a:p>
      </dgm:t>
    </dgm:pt>
    <dgm:pt modelId="{336FBAEF-B1FB-46BF-87D3-CDCA4D34ABD2}" type="parTrans" cxnId="{629CDD22-DA54-42AA-A064-BF4CAAD94811}">
      <dgm:prSet/>
      <dgm:spPr/>
      <dgm:t>
        <a:bodyPr/>
        <a:lstStyle/>
        <a:p>
          <a:endParaRPr lang="en-US"/>
        </a:p>
      </dgm:t>
    </dgm:pt>
    <dgm:pt modelId="{BFB9E9A0-7C6C-415E-B2F2-495432822C23}" type="sibTrans" cxnId="{629CDD22-DA54-42AA-A064-BF4CAAD94811}">
      <dgm:prSet/>
      <dgm:spPr/>
      <dgm:t>
        <a:bodyPr/>
        <a:lstStyle/>
        <a:p>
          <a:endParaRPr lang="en-US"/>
        </a:p>
      </dgm:t>
    </dgm:pt>
    <dgm:pt modelId="{33D2C3AF-6DB2-4115-9672-85917D821501}">
      <dgm:prSet/>
      <dgm:spPr/>
      <dgm:t>
        <a:bodyPr/>
        <a:lstStyle/>
        <a:p>
          <a:r>
            <a:rPr lang="en-US"/>
            <a:t>Kaggle</a:t>
          </a:r>
        </a:p>
      </dgm:t>
    </dgm:pt>
    <dgm:pt modelId="{9C5A8DF5-F6FE-4F98-B8B7-EBFEFD73607F}" type="parTrans" cxnId="{DD2D645A-E9A5-415E-B284-3610BEB5CD63}">
      <dgm:prSet/>
      <dgm:spPr/>
      <dgm:t>
        <a:bodyPr/>
        <a:lstStyle/>
        <a:p>
          <a:endParaRPr lang="en-US"/>
        </a:p>
      </dgm:t>
    </dgm:pt>
    <dgm:pt modelId="{66A1F5E7-D471-48A5-9D07-23C9F581E786}" type="sibTrans" cxnId="{DD2D645A-E9A5-415E-B284-3610BEB5CD63}">
      <dgm:prSet/>
      <dgm:spPr/>
      <dgm:t>
        <a:bodyPr/>
        <a:lstStyle/>
        <a:p>
          <a:endParaRPr lang="en-US"/>
        </a:p>
      </dgm:t>
    </dgm:pt>
    <dgm:pt modelId="{41A93386-7217-46B2-8945-6801093BB953}" type="pres">
      <dgm:prSet presAssocID="{8E835224-CF81-425F-A2E0-C67495436994}" presName="root" presStyleCnt="0">
        <dgm:presLayoutVars>
          <dgm:dir/>
          <dgm:resizeHandles val="exact"/>
        </dgm:presLayoutVars>
      </dgm:prSet>
      <dgm:spPr/>
    </dgm:pt>
    <dgm:pt modelId="{F245E937-B314-475C-9E47-2DEE89964499}" type="pres">
      <dgm:prSet presAssocID="{8D7985EE-03B2-4591-A6A1-39C96A75BB94}" presName="compNode" presStyleCnt="0"/>
      <dgm:spPr/>
    </dgm:pt>
    <dgm:pt modelId="{D932BE70-65AA-4729-8497-CC62E3A34F60}" type="pres">
      <dgm:prSet presAssocID="{8D7985EE-03B2-4591-A6A1-39C96A75BB94}" presName="bgRect" presStyleLbl="bgShp" presStyleIdx="0" presStyleCnt="2"/>
      <dgm:spPr/>
    </dgm:pt>
    <dgm:pt modelId="{8CB145C6-2681-486D-ACD0-266FEE638BD5}" type="pres">
      <dgm:prSet presAssocID="{8D7985EE-03B2-4591-A6A1-39C96A75BB9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me controller"/>
        </a:ext>
      </dgm:extLst>
    </dgm:pt>
    <dgm:pt modelId="{FD6A39EB-41B3-402A-A912-ECE7ABBBE486}" type="pres">
      <dgm:prSet presAssocID="{8D7985EE-03B2-4591-A6A1-39C96A75BB94}" presName="spaceRect" presStyleCnt="0"/>
      <dgm:spPr/>
    </dgm:pt>
    <dgm:pt modelId="{0C2F2537-79D6-49F7-BA9F-5AA1370D72F6}" type="pres">
      <dgm:prSet presAssocID="{8D7985EE-03B2-4591-A6A1-39C96A75BB94}" presName="parTx" presStyleLbl="revTx" presStyleIdx="0" presStyleCnt="2">
        <dgm:presLayoutVars>
          <dgm:chMax val="0"/>
          <dgm:chPref val="0"/>
        </dgm:presLayoutVars>
      </dgm:prSet>
      <dgm:spPr/>
    </dgm:pt>
    <dgm:pt modelId="{A967AB85-8455-4F71-95A7-E00D25B8D3EA}" type="pres">
      <dgm:prSet presAssocID="{BFB9E9A0-7C6C-415E-B2F2-495432822C23}" presName="sibTrans" presStyleCnt="0"/>
      <dgm:spPr/>
    </dgm:pt>
    <dgm:pt modelId="{20E6342A-64D0-47AC-8529-478E5B379859}" type="pres">
      <dgm:prSet presAssocID="{33D2C3AF-6DB2-4115-9672-85917D821501}" presName="compNode" presStyleCnt="0"/>
      <dgm:spPr/>
    </dgm:pt>
    <dgm:pt modelId="{57B18DAE-B9D3-4182-A669-077CE59CC6CC}" type="pres">
      <dgm:prSet presAssocID="{33D2C3AF-6DB2-4115-9672-85917D821501}" presName="bgRect" presStyleLbl="bgShp" presStyleIdx="1" presStyleCnt="2"/>
      <dgm:spPr/>
    </dgm:pt>
    <dgm:pt modelId="{C00CCD25-1611-40E9-86ED-5E02DCE7A06F}" type="pres">
      <dgm:prSet presAssocID="{33D2C3AF-6DB2-4115-9672-85917D821501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nd Chime"/>
        </a:ext>
      </dgm:extLst>
    </dgm:pt>
    <dgm:pt modelId="{51CFB993-B69B-4E77-97A0-C42B3F700303}" type="pres">
      <dgm:prSet presAssocID="{33D2C3AF-6DB2-4115-9672-85917D821501}" presName="spaceRect" presStyleCnt="0"/>
      <dgm:spPr/>
    </dgm:pt>
    <dgm:pt modelId="{E1F31BCA-0DB9-49DF-B871-8B21867D3236}" type="pres">
      <dgm:prSet presAssocID="{33D2C3AF-6DB2-4115-9672-85917D821501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629CDD22-DA54-42AA-A064-BF4CAAD94811}" srcId="{8E835224-CF81-425F-A2E0-C67495436994}" destId="{8D7985EE-03B2-4591-A6A1-39C96A75BB94}" srcOrd="0" destOrd="0" parTransId="{336FBAEF-B1FB-46BF-87D3-CDCA4D34ABD2}" sibTransId="{BFB9E9A0-7C6C-415E-B2F2-495432822C23}"/>
    <dgm:cxn modelId="{DD2D645A-E9A5-415E-B284-3610BEB5CD63}" srcId="{8E835224-CF81-425F-A2E0-C67495436994}" destId="{33D2C3AF-6DB2-4115-9672-85917D821501}" srcOrd="1" destOrd="0" parTransId="{9C5A8DF5-F6FE-4F98-B8B7-EBFEFD73607F}" sibTransId="{66A1F5E7-D471-48A5-9D07-23C9F581E786}"/>
    <dgm:cxn modelId="{74638D78-EC8B-4C48-B671-21A92A52392C}" type="presOf" srcId="{8D7985EE-03B2-4591-A6A1-39C96A75BB94}" destId="{0C2F2537-79D6-49F7-BA9F-5AA1370D72F6}" srcOrd="0" destOrd="0" presId="urn:microsoft.com/office/officeart/2018/2/layout/IconVerticalSolidList"/>
    <dgm:cxn modelId="{D753C2B8-F5F0-45DF-8FD9-A0E829F71520}" type="presOf" srcId="{8E835224-CF81-425F-A2E0-C67495436994}" destId="{41A93386-7217-46B2-8945-6801093BB953}" srcOrd="0" destOrd="0" presId="urn:microsoft.com/office/officeart/2018/2/layout/IconVerticalSolidList"/>
    <dgm:cxn modelId="{B171B0C4-130D-4E1E-97CD-19B44E66463C}" type="presOf" srcId="{33D2C3AF-6DB2-4115-9672-85917D821501}" destId="{E1F31BCA-0DB9-49DF-B871-8B21867D3236}" srcOrd="0" destOrd="0" presId="urn:microsoft.com/office/officeart/2018/2/layout/IconVerticalSolidList"/>
    <dgm:cxn modelId="{21465F0E-78E4-4ECE-B327-3111C8ED941C}" type="presParOf" srcId="{41A93386-7217-46B2-8945-6801093BB953}" destId="{F245E937-B314-475C-9E47-2DEE89964499}" srcOrd="0" destOrd="0" presId="urn:microsoft.com/office/officeart/2018/2/layout/IconVerticalSolidList"/>
    <dgm:cxn modelId="{35150B60-2A9E-4FE6-ABAF-FBDA5DB3F1CF}" type="presParOf" srcId="{F245E937-B314-475C-9E47-2DEE89964499}" destId="{D932BE70-65AA-4729-8497-CC62E3A34F60}" srcOrd="0" destOrd="0" presId="urn:microsoft.com/office/officeart/2018/2/layout/IconVerticalSolidList"/>
    <dgm:cxn modelId="{95261933-A390-4E06-93D5-13B079EB5BFF}" type="presParOf" srcId="{F245E937-B314-475C-9E47-2DEE89964499}" destId="{8CB145C6-2681-486D-ACD0-266FEE638BD5}" srcOrd="1" destOrd="0" presId="urn:microsoft.com/office/officeart/2018/2/layout/IconVerticalSolidList"/>
    <dgm:cxn modelId="{B33BECA0-48DB-43D1-A69B-B8C3233E59BF}" type="presParOf" srcId="{F245E937-B314-475C-9E47-2DEE89964499}" destId="{FD6A39EB-41B3-402A-A912-ECE7ABBBE486}" srcOrd="2" destOrd="0" presId="urn:microsoft.com/office/officeart/2018/2/layout/IconVerticalSolidList"/>
    <dgm:cxn modelId="{8D0B4F4D-20B9-4B42-BAAD-C23BA82A3F72}" type="presParOf" srcId="{F245E937-B314-475C-9E47-2DEE89964499}" destId="{0C2F2537-79D6-49F7-BA9F-5AA1370D72F6}" srcOrd="3" destOrd="0" presId="urn:microsoft.com/office/officeart/2018/2/layout/IconVerticalSolidList"/>
    <dgm:cxn modelId="{CAC1576F-4783-470C-9A66-38BA16952CC8}" type="presParOf" srcId="{41A93386-7217-46B2-8945-6801093BB953}" destId="{A967AB85-8455-4F71-95A7-E00D25B8D3EA}" srcOrd="1" destOrd="0" presId="urn:microsoft.com/office/officeart/2018/2/layout/IconVerticalSolidList"/>
    <dgm:cxn modelId="{CEAB7F3D-20FD-4E2B-A4B1-E5EA9074ECEA}" type="presParOf" srcId="{41A93386-7217-46B2-8945-6801093BB953}" destId="{20E6342A-64D0-47AC-8529-478E5B379859}" srcOrd="2" destOrd="0" presId="urn:microsoft.com/office/officeart/2018/2/layout/IconVerticalSolidList"/>
    <dgm:cxn modelId="{CE2EDC55-3927-4904-93F1-24B8C4F1ABBC}" type="presParOf" srcId="{20E6342A-64D0-47AC-8529-478E5B379859}" destId="{57B18DAE-B9D3-4182-A669-077CE59CC6CC}" srcOrd="0" destOrd="0" presId="urn:microsoft.com/office/officeart/2018/2/layout/IconVerticalSolidList"/>
    <dgm:cxn modelId="{72126500-210F-451A-930B-98EA7AB55DA2}" type="presParOf" srcId="{20E6342A-64D0-47AC-8529-478E5B379859}" destId="{C00CCD25-1611-40E9-86ED-5E02DCE7A06F}" srcOrd="1" destOrd="0" presId="urn:microsoft.com/office/officeart/2018/2/layout/IconVerticalSolidList"/>
    <dgm:cxn modelId="{CCC25B91-9EC6-4923-BC6F-EAD86A762FAD}" type="presParOf" srcId="{20E6342A-64D0-47AC-8529-478E5B379859}" destId="{51CFB993-B69B-4E77-97A0-C42B3F700303}" srcOrd="2" destOrd="0" presId="urn:microsoft.com/office/officeart/2018/2/layout/IconVerticalSolidList"/>
    <dgm:cxn modelId="{C5071521-911C-4DDA-A9D0-FA3A29F3F605}" type="presParOf" srcId="{20E6342A-64D0-47AC-8529-478E5B379859}" destId="{E1F31BCA-0DB9-49DF-B871-8B21867D323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32BE70-65AA-4729-8497-CC62E3A34F60}">
      <dsp:nvSpPr>
        <dsp:cNvPr id="0" name=""/>
        <dsp:cNvSpPr/>
      </dsp:nvSpPr>
      <dsp:spPr>
        <a:xfrm>
          <a:off x="0" y="864376"/>
          <a:ext cx="5889686" cy="159577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B145C6-2681-486D-ACD0-266FEE638BD5}">
      <dsp:nvSpPr>
        <dsp:cNvPr id="0" name=""/>
        <dsp:cNvSpPr/>
      </dsp:nvSpPr>
      <dsp:spPr>
        <a:xfrm>
          <a:off x="482721" y="1223425"/>
          <a:ext cx="877674" cy="87767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2F2537-79D6-49F7-BA9F-5AA1370D72F6}">
      <dsp:nvSpPr>
        <dsp:cNvPr id="0" name=""/>
        <dsp:cNvSpPr/>
      </dsp:nvSpPr>
      <dsp:spPr>
        <a:xfrm>
          <a:off x="1843117" y="864376"/>
          <a:ext cx="4046568" cy="1595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886" tIns="168886" rIns="168886" bIns="16888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Board Game Geek</a:t>
          </a:r>
        </a:p>
      </dsp:txBody>
      <dsp:txXfrm>
        <a:off x="1843117" y="864376"/>
        <a:ext cx="4046568" cy="1595772"/>
      </dsp:txXfrm>
    </dsp:sp>
    <dsp:sp modelId="{57B18DAE-B9D3-4182-A669-077CE59CC6CC}">
      <dsp:nvSpPr>
        <dsp:cNvPr id="0" name=""/>
        <dsp:cNvSpPr/>
      </dsp:nvSpPr>
      <dsp:spPr>
        <a:xfrm>
          <a:off x="0" y="2859092"/>
          <a:ext cx="5889686" cy="159577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0CCD25-1611-40E9-86ED-5E02DCE7A06F}">
      <dsp:nvSpPr>
        <dsp:cNvPr id="0" name=""/>
        <dsp:cNvSpPr/>
      </dsp:nvSpPr>
      <dsp:spPr>
        <a:xfrm>
          <a:off x="482721" y="3218140"/>
          <a:ext cx="877674" cy="87767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F31BCA-0DB9-49DF-B871-8B21867D3236}">
      <dsp:nvSpPr>
        <dsp:cNvPr id="0" name=""/>
        <dsp:cNvSpPr/>
      </dsp:nvSpPr>
      <dsp:spPr>
        <a:xfrm>
          <a:off x="1843117" y="2859092"/>
          <a:ext cx="4046568" cy="1595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886" tIns="168886" rIns="168886" bIns="16888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Kaggle</a:t>
          </a:r>
        </a:p>
      </dsp:txBody>
      <dsp:txXfrm>
        <a:off x="1843117" y="2859092"/>
        <a:ext cx="4046568" cy="15957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tiff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3/13/20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3/13/20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3/13/20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3/13/20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3/13/20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3/13/20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3/13/20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3/13/20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3/13/20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3/13/20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3/13/20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3/13/20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tiff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board-game-complexity.herokuapp.com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f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tiff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tiff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tiff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E361E-D4AF-624C-9155-4376F46B4D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Predicting Board Game Complexity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3565D4-4D7F-E44A-9639-EF6BA99567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 </a:t>
            </a:r>
            <a:r>
              <a:rPr lang="en-US" dirty="0" err="1"/>
              <a:t>Leedham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489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BEDFD2F-1480-498D-9A62-BA55B14A3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2D381FB-9400-4C85-9074-8D2C4A88D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48C39C2-D375-4197-8882-9EBD58C8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306EEC9-6E83-4555-A9D3-7910ED27B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86F7B80-3B04-4C72-BA77-E34EF7FAC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D1AC6C6-FE68-4B13-BFCF-D0E8B3D81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973C17-1574-E04B-9F32-B94C13C4D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Medium Heavy Complexity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8174C-BDFF-D44D-9DBA-497AF4A266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4444" y="2052116"/>
            <a:ext cx="2664217" cy="3997828"/>
          </a:xfrm>
        </p:spPr>
        <p:txBody>
          <a:bodyPr>
            <a:normAutofit/>
          </a:bodyPr>
          <a:lstStyle/>
          <a:p>
            <a:r>
              <a:rPr lang="en-US" sz="1600" dirty="0"/>
              <a:t>Pike and Shot and End Game Bonuses are biggest positive coefficients</a:t>
            </a:r>
          </a:p>
          <a:p>
            <a:r>
              <a:rPr lang="en-US" sz="1600" dirty="0"/>
              <a:t>Action/Dexterity and Paper-and-Pencil are biggest negative coefficients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E2C0214-1438-4F5F-8BB7-847D7B2B3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151" y="0"/>
            <a:ext cx="595084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E49D3C-39B0-D146-AA3B-B546C9B4B5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6053" y="902712"/>
            <a:ext cx="5303975" cy="5052036"/>
          </a:xfrm>
          <a:prstGeom prst="rect">
            <a:avLst/>
          </a:prstGeom>
          <a:ln w="12700">
            <a:noFill/>
          </a:ln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1CFFB3C-DBCC-498B-B635-CD1FA730D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6044" y="240175"/>
            <a:ext cx="5461080" cy="637183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BB289EA-43E0-4FC3-A38C-8168D8F18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8598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8BEDFD2F-1480-498D-9A62-BA55B14A3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52D381FB-9400-4C85-9074-8D2C4A88D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048C39C2-D375-4197-8882-9EBD58C8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C306EEC9-6E83-4555-A9D3-7910ED27B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86F7B80-3B04-4C72-BA77-E34EF7FAC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D1AC6C6-FE68-4B13-BFCF-D0E8B3D81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707566-FF68-864B-930C-F149D033E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Heavy Complexity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BFE76-9E57-4244-A936-9F91AF145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4444" y="2052116"/>
            <a:ext cx="2664217" cy="3997828"/>
          </a:xfrm>
        </p:spPr>
        <p:txBody>
          <a:bodyPr>
            <a:normAutofit/>
          </a:bodyPr>
          <a:lstStyle/>
          <a:p>
            <a:r>
              <a:rPr lang="en-US" sz="1600" dirty="0"/>
              <a:t>Expansions and Wargames are the biggest positive coefficients</a:t>
            </a:r>
          </a:p>
          <a:p>
            <a:r>
              <a:rPr lang="en-US" sz="1600" dirty="0"/>
              <a:t>Minimum Number of Players Squared and Cooperative Games are biggest negative coefficients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E2C0214-1438-4F5F-8BB7-847D7B2B3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151" y="0"/>
            <a:ext cx="595084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5BE31A3-9F36-3741-8F20-443DC62EE7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6053" y="1061831"/>
            <a:ext cx="5303975" cy="4733797"/>
          </a:xfrm>
          <a:prstGeom prst="rect">
            <a:avLst/>
          </a:prstGeom>
          <a:ln w="12700">
            <a:noFill/>
          </a:ln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41CFFB3C-DBCC-498B-B635-CD1FA730D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6044" y="240175"/>
            <a:ext cx="5461080" cy="637183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BB289EA-43E0-4FC3-A38C-8168D8F18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911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7EAAE-064B-F640-8BFF-8C783AB90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EC8BE-3ED8-0A4D-81CB-E8BEB22FB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Live demo of deployed model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1837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40AB2-CEFF-1141-B53E-27864D75C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2FAF9-0FE6-634B-8004-03186FF78A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Natural Language Processing on descriptions</a:t>
            </a:r>
          </a:p>
          <a:p>
            <a:r>
              <a:rPr lang="en-US" dirty="0"/>
              <a:t>More game information (number of pieces, size of rulebook, etc.)</a:t>
            </a:r>
          </a:p>
          <a:p>
            <a:r>
              <a:rPr lang="en-US" dirty="0"/>
              <a:t>Image recognition on game boards</a:t>
            </a:r>
          </a:p>
        </p:txBody>
      </p:sp>
    </p:spTree>
    <p:extLst>
      <p:ext uri="{BB962C8B-B14F-4D97-AF65-F5344CB8AC3E}">
        <p14:creationId xmlns:p14="http://schemas.microsoft.com/office/powerpoint/2010/main" val="2896613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425C6-9027-794C-9010-0456DF332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DF761-FBCD-5340-BD6D-59F8497772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With platforms like Kickstarter, anyone with an idea can easily make and produce a board game on their own. But while it's easy to produce a game, it's hard to know how how complicated the game will be for players. There is a complexity, or weight, rating on Board Game Geek, though it relies on community voting. Is it possible to predict that rating knowing what a creator would know at the start of their project?</a:t>
            </a:r>
          </a:p>
          <a:p>
            <a:pPr marL="0" indent="0">
              <a:buNone/>
            </a:pPr>
            <a:r>
              <a:rPr lang="en-US" dirty="0"/>
              <a:t>Is there a correlation between the mechanics and features of a board game and the game's complexity rating, or weight, on Board Game Geek?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6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5E326A3-EB92-4BDA-9F77-45197E0CBE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4E7D395-0531-4A17-A276-FDA3EB7792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AC996C7-7B84-4645-9AA1-6EA85EAB4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2290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5A7517-2691-5247-BDCE-A939C406D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7191" y="1064365"/>
            <a:ext cx="2856582" cy="3313671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Data Sources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2DC315B-5680-47D9-B827-34D012FB1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769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A52C957-F398-421C-BC3F-5041C06526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15818171"/>
              </p:ext>
            </p:extLst>
          </p:nvPr>
        </p:nvGraphicFramePr>
        <p:xfrm>
          <a:off x="5507182" y="897534"/>
          <a:ext cx="5889686" cy="53192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467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BEDFD2F-1480-498D-9A62-BA55B14A3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2D381FB-9400-4C85-9074-8D2C4A88D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48C39C2-D375-4197-8882-9EBD58C8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306EEC9-6E83-4555-A9D3-7910ED27B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86F7B80-3B04-4C72-BA77-E34EF7FAC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1AC6C6-FE68-4B13-BFCF-D0E8B3D81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DCF089-09BF-054A-AAD7-4778EABA5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/>
          </a:bodyPr>
          <a:lstStyle/>
          <a:p>
            <a:pPr algn="l"/>
            <a:r>
              <a:rPr lang="en-US" sz="2800"/>
              <a:t>EDA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57E27E1-6167-493D-8B2B-0909A8300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4444" y="2052116"/>
            <a:ext cx="2664217" cy="3997828"/>
          </a:xfrm>
        </p:spPr>
        <p:txBody>
          <a:bodyPr>
            <a:normAutofit/>
          </a:bodyPr>
          <a:lstStyle/>
          <a:p>
            <a:r>
              <a:rPr lang="en-US" sz="1600" dirty="0"/>
              <a:t>Not much correlation</a:t>
            </a:r>
          </a:p>
          <a:p>
            <a:r>
              <a:rPr lang="en-US" sz="1600" dirty="0"/>
              <a:t>Had to decide between regression and classification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E2C0214-1438-4F5F-8BB7-847D7B2B3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151" y="0"/>
            <a:ext cx="595084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BB9A81A-A133-134D-B433-9FB5DDF2B5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6053" y="796632"/>
            <a:ext cx="5303975" cy="5264195"/>
          </a:xfrm>
          <a:prstGeom prst="rect">
            <a:avLst/>
          </a:prstGeom>
          <a:ln w="12700">
            <a:noFill/>
          </a:ln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1CFFB3C-DBCC-498B-B635-CD1FA730D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6044" y="240175"/>
            <a:ext cx="5461080" cy="637183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BB289EA-43E0-4FC3-A38C-8168D8F18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486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96AFA90-1DF2-427D-B002-A09D93A15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05602A8-6E8C-46E5-8FDD-2BC227550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B2E129B-3512-41A6-94F1-4B4FEA817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91C00A1-D917-4D03-B713-9881557CEF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BA3F0C2-72FC-4945-8B22-3BE47B397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410D66C-3847-4B32-B505-01B23358B6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075380-060B-3947-8D85-C98D1A9B7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Mechanics &amp; Categories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E4FEFED-4268-4A18-88AE-4D0A4E58FA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4444" y="2052116"/>
            <a:ext cx="2664217" cy="3997828"/>
          </a:xfrm>
        </p:spPr>
        <p:txBody>
          <a:bodyPr>
            <a:normAutofit/>
          </a:bodyPr>
          <a:lstStyle/>
          <a:p>
            <a:r>
              <a:rPr lang="en-US" sz="1600" dirty="0"/>
              <a:t>103 total mechanics</a:t>
            </a:r>
          </a:p>
          <a:p>
            <a:r>
              <a:rPr lang="en-US" sz="1600" dirty="0"/>
              <a:t>82 total categories</a:t>
            </a:r>
          </a:p>
          <a:p>
            <a:r>
              <a:rPr lang="en-US" sz="1600" dirty="0"/>
              <a:t>None are highly correlated with weight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43DB4DB-4F6A-4E8D-B9A3-74E5A8453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4647" y="0"/>
            <a:ext cx="594354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017F03-948C-A34A-A43E-661D6DD180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7967" y="340006"/>
            <a:ext cx="5305220" cy="2904607"/>
          </a:xfrm>
          <a:prstGeom prst="rect">
            <a:avLst/>
          </a:prstGeom>
          <a:ln w="12700">
            <a:noFill/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431FCBDC-FCD6-46FA-989A-9B74968965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2490" y="232459"/>
            <a:ext cx="5446447" cy="3114340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3546A1E-35EF-BC40-900A-5F797DD78D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57967" y="3770686"/>
            <a:ext cx="5305219" cy="2573031"/>
          </a:xfrm>
          <a:prstGeom prst="rect">
            <a:avLst/>
          </a:prstGeom>
          <a:ln w="12700">
            <a:noFill/>
          </a:ln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66EB2AB-6794-4C3C-A92D-4876AB0BEF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2490" y="3500835"/>
            <a:ext cx="5446447" cy="3114340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34BD4E6-C736-4064-AF1F-3C5B402E1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272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0" name="Rectangle 53">
            <a:extLst>
              <a:ext uri="{FF2B5EF4-FFF2-40B4-BE49-F238E27FC236}">
                <a16:creationId xmlns:a16="http://schemas.microsoft.com/office/drawing/2014/main" id="{8BEDFD2F-1480-498D-9A62-BA55B14A3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1" name="Picture 55">
            <a:extLst>
              <a:ext uri="{FF2B5EF4-FFF2-40B4-BE49-F238E27FC236}">
                <a16:creationId xmlns:a16="http://schemas.microsoft.com/office/drawing/2014/main" id="{52D381FB-9400-4C85-9074-8D2C4A88D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12" name="Picture 57">
            <a:extLst>
              <a:ext uri="{FF2B5EF4-FFF2-40B4-BE49-F238E27FC236}">
                <a16:creationId xmlns:a16="http://schemas.microsoft.com/office/drawing/2014/main" id="{048C39C2-D375-4197-8882-9EBD58C8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13" name="Rectangle 59">
            <a:extLst>
              <a:ext uri="{FF2B5EF4-FFF2-40B4-BE49-F238E27FC236}">
                <a16:creationId xmlns:a16="http://schemas.microsoft.com/office/drawing/2014/main" id="{C306EEC9-6E83-4555-A9D3-7910ED27B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61">
            <a:extLst>
              <a:ext uri="{FF2B5EF4-FFF2-40B4-BE49-F238E27FC236}">
                <a16:creationId xmlns:a16="http://schemas.microsoft.com/office/drawing/2014/main" id="{186F7B80-3B04-4C72-BA77-E34EF7FAC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63">
            <a:extLst>
              <a:ext uri="{FF2B5EF4-FFF2-40B4-BE49-F238E27FC236}">
                <a16:creationId xmlns:a16="http://schemas.microsoft.com/office/drawing/2014/main" id="{4D1AC6C6-FE68-4B13-BFCF-D0E8B3D81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828E0B-5EAE-B742-9528-C1B05EC2E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/>
          </a:bodyPr>
          <a:lstStyle/>
          <a:p>
            <a:pPr algn="l"/>
            <a:r>
              <a:rPr lang="en-US" sz="2600"/>
              <a:t>Voting Classifier Model</a:t>
            </a:r>
          </a:p>
        </p:txBody>
      </p:sp>
      <p:sp>
        <p:nvSpPr>
          <p:cNvPr id="46" name="Content Placeholder 7">
            <a:extLst>
              <a:ext uri="{FF2B5EF4-FFF2-40B4-BE49-F238E27FC236}">
                <a16:creationId xmlns:a16="http://schemas.microsoft.com/office/drawing/2014/main" id="{07DC3924-F5BB-433A-92CC-EF6F14C0A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4444" y="2052116"/>
            <a:ext cx="2664217" cy="3997828"/>
          </a:xfrm>
        </p:spPr>
        <p:txBody>
          <a:bodyPr>
            <a:normAutofit/>
          </a:bodyPr>
          <a:lstStyle/>
          <a:p>
            <a:r>
              <a:rPr lang="en-US" sz="1600" dirty="0"/>
              <a:t>66% accurate</a:t>
            </a:r>
          </a:p>
          <a:p>
            <a:r>
              <a:rPr lang="en-US" sz="1600" dirty="0"/>
              <a:t>TPR ”light”: 72%</a:t>
            </a:r>
          </a:p>
          <a:p>
            <a:r>
              <a:rPr lang="en-US" sz="1600" dirty="0"/>
              <a:t>TPR “medium light”: 73%</a:t>
            </a:r>
          </a:p>
          <a:p>
            <a:r>
              <a:rPr lang="en-US" sz="1600" dirty="0"/>
              <a:t>TPR “medium”: 55%</a:t>
            </a:r>
          </a:p>
          <a:p>
            <a:r>
              <a:rPr lang="en-US" sz="1600" dirty="0"/>
              <a:t>TPR “medium heavy”: 21%</a:t>
            </a:r>
          </a:p>
          <a:p>
            <a:r>
              <a:rPr lang="en-US" sz="1600" dirty="0"/>
              <a:t>TPR “heavy”: 0%</a:t>
            </a:r>
          </a:p>
        </p:txBody>
      </p:sp>
      <p:sp>
        <p:nvSpPr>
          <p:cNvPr id="116" name="Rectangle 65">
            <a:extLst>
              <a:ext uri="{FF2B5EF4-FFF2-40B4-BE49-F238E27FC236}">
                <a16:creationId xmlns:a16="http://schemas.microsoft.com/office/drawing/2014/main" id="{7E2C0214-1438-4F5F-8BB7-847D7B2B3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151" y="0"/>
            <a:ext cx="595084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0BB45149-5533-4D45-8BF7-C0DA74721B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6053" y="2043067"/>
            <a:ext cx="5303975" cy="2771326"/>
          </a:xfrm>
          <a:prstGeom prst="rect">
            <a:avLst/>
          </a:prstGeom>
          <a:ln w="12700">
            <a:noFill/>
          </a:ln>
        </p:spPr>
      </p:pic>
      <p:sp>
        <p:nvSpPr>
          <p:cNvPr id="117" name="Rectangle 67">
            <a:extLst>
              <a:ext uri="{FF2B5EF4-FFF2-40B4-BE49-F238E27FC236}">
                <a16:creationId xmlns:a16="http://schemas.microsoft.com/office/drawing/2014/main" id="{41CFFB3C-DBCC-498B-B635-CD1FA730D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6044" y="240175"/>
            <a:ext cx="5461080" cy="637183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69">
            <a:extLst>
              <a:ext uri="{FF2B5EF4-FFF2-40B4-BE49-F238E27FC236}">
                <a16:creationId xmlns:a16="http://schemas.microsoft.com/office/drawing/2014/main" id="{7BB289EA-43E0-4FC3-A38C-8168D8F18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807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" name="Rectangle 61">
            <a:extLst>
              <a:ext uri="{FF2B5EF4-FFF2-40B4-BE49-F238E27FC236}">
                <a16:creationId xmlns:a16="http://schemas.microsoft.com/office/drawing/2014/main" id="{8BEDFD2F-1480-498D-9A62-BA55B14A3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" name="Picture 63">
            <a:extLst>
              <a:ext uri="{FF2B5EF4-FFF2-40B4-BE49-F238E27FC236}">
                <a16:creationId xmlns:a16="http://schemas.microsoft.com/office/drawing/2014/main" id="{52D381FB-9400-4C85-9074-8D2C4A88D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04" name="Picture 65">
            <a:extLst>
              <a:ext uri="{FF2B5EF4-FFF2-40B4-BE49-F238E27FC236}">
                <a16:creationId xmlns:a16="http://schemas.microsoft.com/office/drawing/2014/main" id="{048C39C2-D375-4197-8882-9EBD58C8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05" name="Rectangle 67">
            <a:extLst>
              <a:ext uri="{FF2B5EF4-FFF2-40B4-BE49-F238E27FC236}">
                <a16:creationId xmlns:a16="http://schemas.microsoft.com/office/drawing/2014/main" id="{C306EEC9-6E83-4555-A9D3-7910ED27B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69">
            <a:extLst>
              <a:ext uri="{FF2B5EF4-FFF2-40B4-BE49-F238E27FC236}">
                <a16:creationId xmlns:a16="http://schemas.microsoft.com/office/drawing/2014/main" id="{186F7B80-3B04-4C72-BA77-E34EF7FAC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71">
            <a:extLst>
              <a:ext uri="{FF2B5EF4-FFF2-40B4-BE49-F238E27FC236}">
                <a16:creationId xmlns:a16="http://schemas.microsoft.com/office/drawing/2014/main" id="{4D1AC6C6-FE68-4B13-BFCF-D0E8B3D81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Title 1">
            <a:extLst>
              <a:ext uri="{FF2B5EF4-FFF2-40B4-BE49-F238E27FC236}">
                <a16:creationId xmlns:a16="http://schemas.microsoft.com/office/drawing/2014/main" id="{D6797F89-523F-0446-840A-F65459BA9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 fontScale="90000"/>
          </a:bodyPr>
          <a:lstStyle/>
          <a:p>
            <a:pPr algn="l"/>
            <a:r>
              <a:rPr lang="en-US" sz="2800"/>
              <a:t>Logistic </a:t>
            </a:r>
            <a:r>
              <a:rPr lang="en-US" sz="2800" dirty="0"/>
              <a:t>Regression: Light Complexity</a:t>
            </a:r>
          </a:p>
        </p:txBody>
      </p:sp>
      <p:sp>
        <p:nvSpPr>
          <p:cNvPr id="109" name="Content Placeholder 7">
            <a:extLst>
              <a:ext uri="{FF2B5EF4-FFF2-40B4-BE49-F238E27FC236}">
                <a16:creationId xmlns:a16="http://schemas.microsoft.com/office/drawing/2014/main" id="{7C742A43-B87A-490B-B0A6-EDC4C87E2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4444" y="2052116"/>
            <a:ext cx="2664217" cy="3997828"/>
          </a:xfrm>
        </p:spPr>
        <p:txBody>
          <a:bodyPr>
            <a:normAutofit/>
          </a:bodyPr>
          <a:lstStyle/>
          <a:p>
            <a:r>
              <a:rPr lang="en-US" sz="1600" dirty="0"/>
              <a:t>Mature/Adult is the biggest  positive coefficient</a:t>
            </a:r>
          </a:p>
          <a:p>
            <a:r>
              <a:rPr lang="en-US" sz="1600" dirty="0"/>
              <a:t>Napoleonic and Civilization the biggest negative coefficients</a:t>
            </a:r>
          </a:p>
        </p:txBody>
      </p:sp>
      <p:sp>
        <p:nvSpPr>
          <p:cNvPr id="110" name="Rectangle 73">
            <a:extLst>
              <a:ext uri="{FF2B5EF4-FFF2-40B4-BE49-F238E27FC236}">
                <a16:creationId xmlns:a16="http://schemas.microsoft.com/office/drawing/2014/main" id="{7E2C0214-1438-4F5F-8BB7-847D7B2B3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151" y="0"/>
            <a:ext cx="595084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407840-0077-C040-88C0-01909EF9A8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6053" y="1035311"/>
            <a:ext cx="5303975" cy="4786837"/>
          </a:xfrm>
          <a:prstGeom prst="rect">
            <a:avLst/>
          </a:prstGeom>
          <a:ln w="12700">
            <a:noFill/>
          </a:ln>
        </p:spPr>
      </p:pic>
      <p:sp>
        <p:nvSpPr>
          <p:cNvPr id="111" name="Rectangle 75">
            <a:extLst>
              <a:ext uri="{FF2B5EF4-FFF2-40B4-BE49-F238E27FC236}">
                <a16:creationId xmlns:a16="http://schemas.microsoft.com/office/drawing/2014/main" id="{41CFFB3C-DBCC-498B-B635-CD1FA730D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6044" y="240175"/>
            <a:ext cx="5461080" cy="637183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77">
            <a:extLst>
              <a:ext uri="{FF2B5EF4-FFF2-40B4-BE49-F238E27FC236}">
                <a16:creationId xmlns:a16="http://schemas.microsoft.com/office/drawing/2014/main" id="{7BB289EA-43E0-4FC3-A38C-8168D8F18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665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BEDFD2F-1480-498D-9A62-BA55B14A3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2D381FB-9400-4C85-9074-8D2C4A88D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48C39C2-D375-4197-8882-9EBD58C8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306EEC9-6E83-4555-A9D3-7910ED27B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86F7B80-3B04-4C72-BA77-E34EF7FAC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1AC6C6-FE68-4B13-BFCF-D0E8B3D81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D34D7-08D7-6847-94D3-95838C1F9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Medium Light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2D0F8CF-0CC4-45CA-9150-C0F9FD76C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4444" y="2052116"/>
            <a:ext cx="2664217" cy="3997828"/>
          </a:xfrm>
        </p:spPr>
        <p:txBody>
          <a:bodyPr>
            <a:normAutofit/>
          </a:bodyPr>
          <a:lstStyle/>
          <a:p>
            <a:r>
              <a:rPr lang="en-US" sz="1600" dirty="0"/>
              <a:t>Murder/Mystery biggest positive coefficient</a:t>
            </a:r>
          </a:p>
          <a:p>
            <a:r>
              <a:rPr lang="en-US" sz="1600" dirty="0"/>
              <a:t>Alliances and Mature/Adult biggest negative coefficients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E2C0214-1438-4F5F-8BB7-847D7B2B3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151" y="0"/>
            <a:ext cx="595084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40D7C1F-7948-FA48-8DA5-B6DA22A196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6053" y="1035311"/>
            <a:ext cx="5303975" cy="4786837"/>
          </a:xfrm>
          <a:prstGeom prst="rect">
            <a:avLst/>
          </a:prstGeom>
          <a:ln w="12700">
            <a:noFill/>
          </a:ln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1CFFB3C-DBCC-498B-B635-CD1FA730D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6044" y="240175"/>
            <a:ext cx="5461080" cy="637183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BB289EA-43E0-4FC3-A38C-8168D8F18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158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BEDFD2F-1480-498D-9A62-BA55B14A3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2D381FB-9400-4C85-9074-8D2C4A88D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48C39C2-D375-4197-8882-9EBD58C8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306EEC9-6E83-4555-A9D3-7910ED27B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86F7B80-3B04-4C72-BA77-E34EF7FAC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1AC6C6-FE68-4B13-BFCF-D0E8B3D81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9EDEBE-1794-D043-97C8-5F20D93DF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Medium Complexity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9D8B86E-8DED-4213-A82E-C06BD3AA6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4444" y="2052116"/>
            <a:ext cx="2664217" cy="3997828"/>
          </a:xfrm>
        </p:spPr>
        <p:txBody>
          <a:bodyPr>
            <a:normAutofit/>
          </a:bodyPr>
          <a:lstStyle/>
          <a:p>
            <a:r>
              <a:rPr lang="en-US" sz="1600" dirty="0"/>
              <a:t>Crayon Rail System is biggest positive coefficient</a:t>
            </a:r>
          </a:p>
          <a:p>
            <a:r>
              <a:rPr lang="en-US" sz="1600" dirty="0"/>
              <a:t>Party Game and Memory are biggest negative coefficients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E2C0214-1438-4F5F-8BB7-847D7B2B3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151" y="0"/>
            <a:ext cx="595084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CA80074-079F-BC48-93EE-9E0615C4B7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6053" y="776742"/>
            <a:ext cx="5303975" cy="5303975"/>
          </a:xfrm>
          <a:prstGeom prst="rect">
            <a:avLst/>
          </a:prstGeom>
          <a:ln w="12700">
            <a:noFill/>
          </a:ln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1CFFB3C-DBCC-498B-B635-CD1FA730D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6044" y="240175"/>
            <a:ext cx="5461080" cy="637183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BB289EA-43E0-4FC3-A38C-8168D8F18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2272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324</Words>
  <Application>Microsoft Macintosh PowerPoint</Application>
  <PresentationFormat>Widescreen</PresentationFormat>
  <Paragraphs>43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MS Shell Dlg 2</vt:lpstr>
      <vt:lpstr>Wingdings</vt:lpstr>
      <vt:lpstr>Wingdings 3</vt:lpstr>
      <vt:lpstr>Madison</vt:lpstr>
      <vt:lpstr>Predicting Board Game Complexity</vt:lpstr>
      <vt:lpstr>Problem Statement</vt:lpstr>
      <vt:lpstr>Data Sources</vt:lpstr>
      <vt:lpstr>EDA</vt:lpstr>
      <vt:lpstr>Mechanics &amp; Categories</vt:lpstr>
      <vt:lpstr>Voting Classifier Model</vt:lpstr>
      <vt:lpstr>Logistic Regression: Light Complexity</vt:lpstr>
      <vt:lpstr>Medium Light </vt:lpstr>
      <vt:lpstr>Medium Complexity</vt:lpstr>
      <vt:lpstr>Medium Heavy Complexity</vt:lpstr>
      <vt:lpstr>Heavy Complexity </vt:lpstr>
      <vt:lpstr>Production Model</vt:lpstr>
      <vt:lpstr>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Board Game Complexity</dc:title>
  <dc:creator>Lindsay Paige</dc:creator>
  <cp:lastModifiedBy>Lindsay Paige</cp:lastModifiedBy>
  <cp:revision>3</cp:revision>
  <dcterms:created xsi:type="dcterms:W3CDTF">2020-03-11T18:00:41Z</dcterms:created>
  <dcterms:modified xsi:type="dcterms:W3CDTF">2020-03-13T14:24:00Z</dcterms:modified>
</cp:coreProperties>
</file>